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63" r:id="rId14"/>
  </p:sldIdLst>
  <p:sldSz cx="10693400" cy="7569200"/>
  <p:notesSz cx="10693400" cy="75692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E21939-2451-A55B-C8A1-7374E741D08A}" v="3" dt="2024-05-26T18:30:33.3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1464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MIRO ISRAEL VIVANCO GUALAN" userId="S::rivivanco@utpl.edu.ec::0bdd1536-f321-41a3-8567-982394913346" providerId="AD" clId="Web-{2EE21939-2451-A55B-C8A1-7374E741D08A}"/>
    <pc:docChg chg="modSld">
      <pc:chgData name="RAMIRO ISRAEL VIVANCO GUALAN" userId="S::rivivanco@utpl.edu.ec::0bdd1536-f321-41a3-8567-982394913346" providerId="AD" clId="Web-{2EE21939-2451-A55B-C8A1-7374E741D08A}" dt="2024-05-26T18:30:27.993" v="1" actId="20577"/>
      <pc:docMkLst>
        <pc:docMk/>
      </pc:docMkLst>
      <pc:sldChg chg="modSp">
        <pc:chgData name="RAMIRO ISRAEL VIVANCO GUALAN" userId="S::rivivanco@utpl.edu.ec::0bdd1536-f321-41a3-8567-982394913346" providerId="AD" clId="Web-{2EE21939-2451-A55B-C8A1-7374E741D08A}" dt="2024-05-26T18:30:27.993" v="1" actId="20577"/>
        <pc:sldMkLst>
          <pc:docMk/>
          <pc:sldMk cId="1643012126" sldId="264"/>
        </pc:sldMkLst>
        <pc:spChg chg="mod">
          <ac:chgData name="RAMIRO ISRAEL VIVANCO GUALAN" userId="S::rivivanco@utpl.edu.ec::0bdd1536-f321-41a3-8567-982394913346" providerId="AD" clId="Web-{2EE21939-2451-A55B-C8A1-7374E741D08A}" dt="2024-05-26T18:30:27.993" v="1" actId="20577"/>
          <ac:spMkLst>
            <pc:docMk/>
            <pc:sldMk cId="1643012126" sldId="264"/>
            <ac:spMk id="3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360680" y="360679"/>
            <a:ext cx="9969500" cy="6159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4676140" y="373379"/>
            <a:ext cx="1605280" cy="23190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360680" y="6830060"/>
            <a:ext cx="9966960" cy="360680"/>
          </a:xfrm>
          <a:custGeom>
            <a:avLst/>
            <a:gdLst/>
            <a:ahLst/>
            <a:cxnLst/>
            <a:rect l="l" t="t" r="r" b="b"/>
            <a:pathLst>
              <a:path w="9966960" h="360679">
                <a:moveTo>
                  <a:pt x="0" y="360679"/>
                </a:moveTo>
                <a:lnTo>
                  <a:pt x="9966960" y="360679"/>
                </a:lnTo>
                <a:lnTo>
                  <a:pt x="996696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1327404" y="2790455"/>
            <a:ext cx="8190557" cy="1116619"/>
          </a:xfrm>
          <a:prstGeom prst="rect">
            <a:avLst/>
          </a:prstGeom>
        </p:spPr>
        <p:txBody>
          <a:bodyPr wrap="square" lIns="0" tIns="18827" rIns="0" bIns="0" rtlCol="0">
            <a:noAutofit/>
          </a:bodyPr>
          <a:lstStyle/>
          <a:p>
            <a:pPr algn="ctr">
              <a:lnSpc>
                <a:spcPts val="2965"/>
              </a:lnSpc>
            </a:pPr>
            <a:r>
              <a:rPr sz="2800" b="1" spc="-9" dirty="0">
                <a:solidFill>
                  <a:srgbClr val="FFFFFF"/>
                </a:solidFill>
                <a:latin typeface="Arial"/>
                <a:cs typeface="Arial"/>
              </a:rPr>
              <a:t>UNIVERSIDAD TÉCNICA PARTICULAR DE LOJA</a:t>
            </a:r>
            <a:endParaRPr sz="2800" dirty="0">
              <a:latin typeface="Arial"/>
              <a:cs typeface="Arial"/>
            </a:endParaRPr>
          </a:p>
          <a:p>
            <a:pPr marL="1761871" marR="1795123" algn="ctr">
              <a:lnSpc>
                <a:spcPct val="95825"/>
              </a:lnSpc>
            </a:pPr>
            <a:r>
              <a:rPr sz="2800" b="1" spc="-3" dirty="0">
                <a:solidFill>
                  <a:srgbClr val="FFFFFF"/>
                </a:solidFill>
                <a:latin typeface="Arial"/>
                <a:cs typeface="Arial"/>
              </a:rPr>
              <a:t>MODALIDAD PRESENCIAL</a:t>
            </a:r>
            <a:endParaRPr sz="2800" dirty="0">
              <a:latin typeface="Arial"/>
              <a:cs typeface="Arial"/>
            </a:endParaRPr>
          </a:p>
          <a:p>
            <a:pPr marL="296037" marR="333405" algn="ctr">
              <a:lnSpc>
                <a:spcPct val="95825"/>
              </a:lnSpc>
              <a:spcBef>
                <a:spcPts val="110"/>
              </a:spcBef>
            </a:pPr>
            <a:r>
              <a:rPr lang="es-US" sz="2000" spc="-3" dirty="0">
                <a:solidFill>
                  <a:srgbClr val="FFFFFF"/>
                </a:solidFill>
                <a:latin typeface="Arial"/>
                <a:cs typeface="Arial"/>
              </a:rPr>
              <a:t>Maestría en Inteligencia Artificial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73784" y="4237656"/>
            <a:ext cx="7670584" cy="584199"/>
          </a:xfrm>
          <a:prstGeom prst="rect">
            <a:avLst/>
          </a:prstGeom>
        </p:spPr>
        <p:txBody>
          <a:bodyPr wrap="square" lIns="0" tIns="13620" rIns="0" bIns="0" rtlCol="0">
            <a:noAutofit/>
          </a:bodyPr>
          <a:lstStyle/>
          <a:p>
            <a:pPr algn="ctr">
              <a:lnSpc>
                <a:spcPts val="2145"/>
              </a:lnSpc>
            </a:pPr>
            <a:r>
              <a:rPr lang="es-US" sz="2000" b="1" spc="8" dirty="0">
                <a:solidFill>
                  <a:srgbClr val="FDBD0F"/>
                </a:solidFill>
                <a:latin typeface="Arial"/>
                <a:cs typeface="Arial"/>
              </a:rPr>
              <a:t>Presentación del trabajo Final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73784" y="4696886"/>
            <a:ext cx="8190556" cy="1248214"/>
          </a:xfrm>
          <a:prstGeom prst="rect">
            <a:avLst/>
          </a:prstGeom>
        </p:spPr>
        <p:txBody>
          <a:bodyPr wrap="square" lIns="0" tIns="13335" rIns="0" bIns="0" rtlCol="0">
            <a:noAutofit/>
          </a:bodyPr>
          <a:lstStyle/>
          <a:p>
            <a:pPr marL="12700" marR="38100">
              <a:lnSpc>
                <a:spcPts val="2100"/>
              </a:lnSpc>
            </a:pPr>
            <a:r>
              <a:rPr lang="es-US" sz="2000" spc="-3" dirty="0">
                <a:solidFill>
                  <a:srgbClr val="FFFFFF"/>
                </a:solidFill>
                <a:latin typeface="Calibri"/>
                <a:cs typeface="Calibri"/>
              </a:rPr>
              <a:t>Integrantes</a:t>
            </a:r>
            <a:r>
              <a:rPr sz="2000" spc="-3" dirty="0">
                <a:solidFill>
                  <a:srgbClr val="FFFFFF"/>
                </a:solidFill>
                <a:latin typeface="Calibri"/>
                <a:cs typeface="Calibri"/>
              </a:rPr>
              <a:t>: </a:t>
            </a:r>
            <a:endParaRPr lang="es-US" sz="2000" spc="-3" dirty="0">
              <a:solidFill>
                <a:srgbClr val="FFFFFF"/>
              </a:solidFill>
              <a:latin typeface="Calibri"/>
              <a:cs typeface="Calibri"/>
            </a:endParaRPr>
          </a:p>
          <a:p>
            <a:pPr marL="12700" marR="38100">
              <a:lnSpc>
                <a:spcPts val="2100"/>
              </a:lnSpc>
            </a:pPr>
            <a:r>
              <a:rPr lang="es-US" sz="2000" spc="-8" dirty="0">
                <a:solidFill>
                  <a:srgbClr val="FFFFFF"/>
                </a:solidFill>
                <a:cs typeface="Calibri"/>
              </a:rPr>
              <a:t>Docente</a:t>
            </a:r>
            <a:r>
              <a:rPr sz="2000" spc="-8" dirty="0">
                <a:solidFill>
                  <a:srgbClr val="FFFFFF"/>
                </a:solidFill>
                <a:cs typeface="Calibri"/>
              </a:rPr>
              <a:t>: </a:t>
            </a:r>
            <a:r>
              <a:rPr lang="es-US" sz="2000" spc="-8" dirty="0">
                <a:solidFill>
                  <a:srgbClr val="FFFFFF"/>
                </a:solidFill>
                <a:cs typeface="Calibri"/>
              </a:rPr>
              <a:t>Rene Elizalde</a:t>
            </a:r>
          </a:p>
          <a:p>
            <a:pPr marL="12700" marR="38100">
              <a:lnSpc>
                <a:spcPts val="2100"/>
              </a:lnSpc>
            </a:pPr>
            <a:r>
              <a:rPr lang="es-US" sz="2000" spc="-8" dirty="0">
                <a:solidFill>
                  <a:srgbClr val="FFFFFF"/>
                </a:solidFill>
                <a:cs typeface="Calibri"/>
              </a:rPr>
              <a:t>Objetivo: </a:t>
            </a:r>
            <a:r>
              <a:rPr lang="es-MX" sz="2000" dirty="0">
                <a:solidFill>
                  <a:schemeClr val="bg1"/>
                </a:solidFill>
                <a:cs typeface="Arial"/>
              </a:rPr>
              <a:t>Generar una aplicación de inteligencia artificial que use librerías de software libre a través de herramientas colaborativas</a:t>
            </a:r>
            <a:r>
              <a:rPr lang="es-MX" sz="2000" dirty="0">
                <a:latin typeface="Arial"/>
                <a:cs typeface="Arial"/>
              </a:rPr>
              <a:t>.</a:t>
            </a:r>
          </a:p>
          <a:p>
            <a:pPr marL="12700" marR="38100">
              <a:lnSpc>
                <a:spcPts val="2100"/>
              </a:lnSpc>
            </a:pPr>
            <a:endParaRPr sz="2000" dirty="0">
              <a:latin typeface="Calibri"/>
              <a:cs typeface="Calibr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60680" y="6830060"/>
            <a:ext cx="9966960" cy="36068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200" spc="-6" dirty="0">
                <a:solidFill>
                  <a:srgbClr val="FFFFFF"/>
                </a:solidFill>
                <a:latin typeface="Calibri"/>
                <a:cs typeface="Calibri"/>
              </a:rPr>
              <a:t>Métricas globales en </a:t>
            </a:r>
            <a:r>
              <a:rPr lang="es-MX" sz="3200" spc="-6" dirty="0" err="1">
                <a:solidFill>
                  <a:srgbClr val="FFFFFF"/>
                </a:solidFill>
                <a:latin typeface="Calibri"/>
                <a:cs typeface="Calibri"/>
              </a:rPr>
              <a:t>mundi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194077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 rot="10800000" flipV="1">
            <a:off x="507191" y="1178465"/>
            <a:ext cx="9614536" cy="5517069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 algn="just">
              <a:spcBef>
                <a:spcPts val="600"/>
              </a:spcBef>
            </a:pPr>
            <a:r>
              <a:rPr lang="es-MX" sz="2500" dirty="0">
                <a:latin typeface="Arial"/>
                <a:cs typeface="Arial"/>
              </a:rPr>
              <a:t>El análisis revela importantes disparidades en términos de desarrollo socioeconómico y tecnológico entre diferentes países. </a:t>
            </a:r>
          </a:p>
          <a:p>
            <a:pPr marL="469900" indent="-457200" algn="just">
              <a:spcBef>
                <a:spcPts val="600"/>
              </a:spcBef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Las estadísticas sobre suscripciones de banda ancha indican diferencias significativas en el acceso a </a:t>
            </a:r>
            <a:r>
              <a:rPr lang="es-MX" sz="2500" dirty="0" err="1">
                <a:latin typeface="Arial"/>
                <a:cs typeface="Arial"/>
              </a:rPr>
              <a:t>TICs</a:t>
            </a:r>
            <a:r>
              <a:rPr lang="es-MX" sz="2500" dirty="0">
                <a:latin typeface="Arial"/>
                <a:cs typeface="Arial"/>
              </a:rPr>
              <a:t>, con algunos países enfrentando altos costos y limitaciones en infraestructura.</a:t>
            </a:r>
          </a:p>
          <a:p>
            <a:pPr marL="469900" indent="-457200" algn="just">
              <a:spcBef>
                <a:spcPts val="600"/>
              </a:spcBef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Los gráficos revelan una tendencia donde los países mas pequeños suelen tener costos más altos, mientras que países como Brasil, México y Estados Unidos, disfrutan de costos más bajos, probablemente debido a una mejor infraestructura tecnológica. </a:t>
            </a:r>
          </a:p>
          <a:p>
            <a:pPr marL="469900" indent="-457200" algn="just">
              <a:spcBef>
                <a:spcPts val="600"/>
              </a:spcBef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Estas diferencias subrayan la necesidad de políticas y estrategias que promuevan la accesibilidad de las </a:t>
            </a:r>
            <a:r>
              <a:rPr lang="es-MX" sz="2500" dirty="0" err="1">
                <a:latin typeface="Arial"/>
                <a:cs typeface="Arial"/>
              </a:rPr>
              <a:t>TICs</a:t>
            </a:r>
            <a:r>
              <a:rPr lang="es-MX" sz="2500" dirty="0">
                <a:latin typeface="Arial"/>
                <a:cs typeface="Arial"/>
              </a:rPr>
              <a:t> en países menos desarrollados.</a:t>
            </a: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600" spc="-6" dirty="0">
                <a:solidFill>
                  <a:srgbClr val="FFFFFF"/>
                </a:solidFill>
                <a:latin typeface="Calibri"/>
                <a:cs typeface="Calibri"/>
              </a:rPr>
              <a:t>Conclusiones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35612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 rot="10800000" flipV="1">
            <a:off x="507191" y="1178465"/>
            <a:ext cx="9614536" cy="5517069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 algn="just">
              <a:spcBef>
                <a:spcPts val="600"/>
              </a:spcBef>
            </a:pPr>
            <a:endParaRPr lang="es-EC"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600" spc="-6" dirty="0">
                <a:solidFill>
                  <a:srgbClr val="FFFFFF"/>
                </a:solidFill>
                <a:latin typeface="Calibri"/>
                <a:cs typeface="Calibri"/>
              </a:rPr>
              <a:t>Bibliografía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15EC470-2CB8-7E32-27A6-261DF3F4144B}"/>
              </a:ext>
            </a:extLst>
          </p:cNvPr>
          <p:cNvSpPr txBox="1"/>
          <p:nvPr/>
        </p:nvSpPr>
        <p:spPr>
          <a:xfrm>
            <a:off x="469674" y="1223721"/>
            <a:ext cx="1000505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EC" sz="2000" dirty="0" err="1"/>
              <a:t>Reback</a:t>
            </a:r>
            <a:r>
              <a:rPr lang="es-EC" sz="2000" dirty="0"/>
              <a:t>, J., </a:t>
            </a:r>
            <a:r>
              <a:rPr lang="es-EC" sz="2000" dirty="0" err="1"/>
              <a:t>McKinney</a:t>
            </a:r>
            <a:r>
              <a:rPr lang="es-EC" sz="2000" dirty="0"/>
              <a:t>, W., et al., (2020). pandas-</a:t>
            </a:r>
            <a:r>
              <a:rPr lang="es-EC" sz="2000" dirty="0" err="1"/>
              <a:t>dev</a:t>
            </a:r>
            <a:r>
              <a:rPr lang="es-EC" sz="2000" dirty="0"/>
              <a:t>/pandas: Pandas. </a:t>
            </a:r>
            <a:r>
              <a:rPr lang="es-EC" sz="2000" dirty="0" err="1"/>
              <a:t>Zenodo</a:t>
            </a:r>
            <a:r>
              <a:rPr lang="es-EC" sz="2000" dirty="0"/>
              <a:t>. https://doi.org/10.5281/zenodo.3509134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Harris, C. R., Millman, K. J., van </a:t>
            </a:r>
            <a:r>
              <a:rPr lang="es-EC" sz="2000" dirty="0" err="1"/>
              <a:t>der</a:t>
            </a:r>
            <a:r>
              <a:rPr lang="es-EC" sz="2000" dirty="0"/>
              <a:t> Walt, S. J., et al., (2020). Array </a:t>
            </a:r>
            <a:r>
              <a:rPr lang="es-EC" sz="2000" dirty="0" err="1"/>
              <a:t>programming</a:t>
            </a:r>
            <a:r>
              <a:rPr lang="es-EC" sz="2000" dirty="0"/>
              <a:t> </a:t>
            </a:r>
            <a:r>
              <a:rPr lang="es-EC" sz="2000" dirty="0" err="1"/>
              <a:t>with</a:t>
            </a:r>
            <a:r>
              <a:rPr lang="es-EC" sz="2000" dirty="0"/>
              <a:t> </a:t>
            </a:r>
            <a:r>
              <a:rPr lang="es-EC" sz="2000" dirty="0" err="1"/>
              <a:t>NumPy</a:t>
            </a:r>
            <a:r>
              <a:rPr lang="es-EC" sz="2000" dirty="0"/>
              <a:t>. </a:t>
            </a:r>
            <a:r>
              <a:rPr lang="es-EC" sz="2000" dirty="0" err="1"/>
              <a:t>Nature</a:t>
            </a:r>
            <a:r>
              <a:rPr lang="es-EC" sz="2000" dirty="0"/>
              <a:t>, 585(7825), 357–362. https://doi.org/10.1038/s41586-020-2649-2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Hunter, J. D. (2007). </a:t>
            </a:r>
            <a:r>
              <a:rPr lang="es-EC" sz="2000" dirty="0" err="1"/>
              <a:t>Matplotlib</a:t>
            </a:r>
            <a:r>
              <a:rPr lang="es-EC" sz="2000" dirty="0"/>
              <a:t>: A 2D </a:t>
            </a:r>
            <a:r>
              <a:rPr lang="es-EC" sz="2000" dirty="0" err="1"/>
              <a:t>graphics</a:t>
            </a:r>
            <a:r>
              <a:rPr lang="es-EC" sz="2000" dirty="0"/>
              <a:t> </a:t>
            </a:r>
            <a:r>
              <a:rPr lang="es-EC" sz="2000" dirty="0" err="1"/>
              <a:t>environment</a:t>
            </a:r>
            <a:r>
              <a:rPr lang="es-EC" sz="2000" dirty="0"/>
              <a:t>. Computing in </a:t>
            </a:r>
            <a:r>
              <a:rPr lang="es-EC" sz="2000" dirty="0" err="1"/>
              <a:t>Science</a:t>
            </a:r>
            <a:r>
              <a:rPr lang="es-EC" sz="2000" dirty="0"/>
              <a:t> &amp; </a:t>
            </a:r>
            <a:r>
              <a:rPr lang="es-EC" sz="2000" dirty="0" err="1"/>
              <a:t>Engineering</a:t>
            </a:r>
            <a:r>
              <a:rPr lang="es-EC" sz="2000" dirty="0"/>
              <a:t>, 9(3), 90-95. https://doi.org/10.1109/MCSE.2007.55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 err="1"/>
              <a:t>Waskom</a:t>
            </a:r>
            <a:r>
              <a:rPr lang="es-EC" sz="2000" dirty="0"/>
              <a:t>, M. (2021). </a:t>
            </a:r>
            <a:r>
              <a:rPr lang="es-EC" sz="2000" dirty="0" err="1"/>
              <a:t>seaborn</a:t>
            </a:r>
            <a:r>
              <a:rPr lang="es-EC" sz="2000" dirty="0"/>
              <a:t>: </a:t>
            </a:r>
            <a:r>
              <a:rPr lang="es-EC" sz="2000" dirty="0" err="1"/>
              <a:t>statistical</a:t>
            </a:r>
            <a:r>
              <a:rPr lang="es-EC" sz="2000" dirty="0"/>
              <a:t> data </a:t>
            </a:r>
            <a:r>
              <a:rPr lang="es-EC" sz="2000" dirty="0" err="1"/>
              <a:t>visualization</a:t>
            </a:r>
            <a:r>
              <a:rPr lang="es-EC" sz="2000" dirty="0"/>
              <a:t>. </a:t>
            </a:r>
            <a:r>
              <a:rPr lang="es-EC" sz="2000" dirty="0" err="1"/>
              <a:t>Journal</a:t>
            </a:r>
            <a:r>
              <a:rPr lang="es-EC" sz="2000" dirty="0"/>
              <a:t> </a:t>
            </a:r>
            <a:r>
              <a:rPr lang="es-EC" sz="2000" dirty="0" err="1"/>
              <a:t>of</a:t>
            </a:r>
            <a:r>
              <a:rPr lang="es-EC" sz="2000" dirty="0"/>
              <a:t> Open </a:t>
            </a:r>
            <a:r>
              <a:rPr lang="es-EC" sz="2000" dirty="0" err="1"/>
              <a:t>Source</a:t>
            </a:r>
            <a:r>
              <a:rPr lang="es-EC" sz="2000" dirty="0"/>
              <a:t> Software, 6(60), 3021. https://doi.org/10.21105/joss.03021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SQLite. (2022). SQLite Home Page. https://www.sqlite.org/index.html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Skimpy. (2022). </a:t>
            </a:r>
            <a:r>
              <a:rPr lang="es-EC" sz="2000" dirty="0" err="1"/>
              <a:t>PyPI</a:t>
            </a:r>
            <a:r>
              <a:rPr lang="es-EC" sz="2000" dirty="0"/>
              <a:t>. https://pypi.org/project/skimpy/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 err="1"/>
              <a:t>Bisong</a:t>
            </a:r>
            <a:r>
              <a:rPr lang="es-EC" sz="2000" dirty="0"/>
              <a:t>, E. (2019). </a:t>
            </a:r>
            <a:r>
              <a:rPr lang="es-EC" sz="2000" dirty="0" err="1"/>
              <a:t>Building</a:t>
            </a:r>
            <a:r>
              <a:rPr lang="es-EC" sz="2000" dirty="0"/>
              <a:t> machine learning and deep learning </a:t>
            </a:r>
            <a:r>
              <a:rPr lang="es-EC" sz="2000" dirty="0" err="1"/>
              <a:t>models</a:t>
            </a:r>
            <a:r>
              <a:rPr lang="es-EC" sz="2000" dirty="0"/>
              <a:t> </a:t>
            </a:r>
            <a:r>
              <a:rPr lang="es-EC" sz="2000" dirty="0" err="1"/>
              <a:t>on</a:t>
            </a:r>
            <a:r>
              <a:rPr lang="es-EC" sz="2000" dirty="0"/>
              <a:t> Google Cloud </a:t>
            </a:r>
            <a:r>
              <a:rPr lang="es-EC" sz="2000" dirty="0" err="1"/>
              <a:t>Platform</a:t>
            </a:r>
            <a:r>
              <a:rPr lang="es-EC" sz="2000" dirty="0"/>
              <a:t>: A comprehensive guide </a:t>
            </a:r>
            <a:r>
              <a:rPr lang="es-EC" sz="2000" dirty="0" err="1"/>
              <a:t>for</a:t>
            </a:r>
            <a:r>
              <a:rPr lang="es-EC" sz="2000" dirty="0"/>
              <a:t> </a:t>
            </a:r>
            <a:r>
              <a:rPr lang="es-EC" sz="2000" dirty="0" err="1"/>
              <a:t>beginners</a:t>
            </a:r>
            <a:r>
              <a:rPr lang="es-EC" sz="2000" dirty="0"/>
              <a:t>. </a:t>
            </a:r>
            <a:r>
              <a:rPr lang="es-EC" sz="2000" dirty="0" err="1"/>
              <a:t>Apress</a:t>
            </a:r>
            <a:r>
              <a:rPr lang="es-EC" sz="2000" dirty="0"/>
              <a:t>. https://doi.org/10.1007/978-1-4842-4470-8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Global Country </a:t>
            </a:r>
            <a:r>
              <a:rPr lang="es-EC" sz="2000" dirty="0" err="1"/>
              <a:t>Information</a:t>
            </a:r>
            <a:r>
              <a:rPr lang="es-EC" sz="2000" dirty="0"/>
              <a:t> Dataset 2023: </a:t>
            </a:r>
            <a:r>
              <a:rPr lang="es-EC" sz="2000" dirty="0" err="1"/>
              <a:t>Datahub</a:t>
            </a:r>
            <a:r>
              <a:rPr lang="es-EC" sz="2000" dirty="0"/>
              <a:t>. (2023). Global Country </a:t>
            </a:r>
            <a:r>
              <a:rPr lang="es-EC" sz="2000" dirty="0" err="1"/>
              <a:t>Information</a:t>
            </a:r>
            <a:r>
              <a:rPr lang="es-EC" sz="2000" dirty="0"/>
              <a:t> Dataset 2023. Recuperado de https://datahub.io/global-country-information-2023</a:t>
            </a:r>
          </a:p>
          <a:p>
            <a:pPr marL="342900" indent="-342900">
              <a:buFont typeface="+mj-lt"/>
              <a:buAutoNum type="arabicPeriod"/>
            </a:pPr>
            <a:r>
              <a:rPr lang="es-EC" sz="2000" dirty="0"/>
              <a:t>International </a:t>
            </a:r>
            <a:r>
              <a:rPr lang="es-EC" sz="2000" dirty="0" err="1"/>
              <a:t>Telecommunication</a:t>
            </a:r>
            <a:r>
              <a:rPr lang="es-EC" sz="2000" dirty="0"/>
              <a:t> </a:t>
            </a:r>
            <a:r>
              <a:rPr lang="es-EC" sz="2000" dirty="0" err="1"/>
              <a:t>Union</a:t>
            </a:r>
            <a:r>
              <a:rPr lang="es-EC" sz="2000" dirty="0"/>
              <a:t> (ITU) </a:t>
            </a:r>
            <a:r>
              <a:rPr lang="es-EC" sz="2000" dirty="0" err="1"/>
              <a:t>Statistics</a:t>
            </a:r>
            <a:r>
              <a:rPr lang="es-EC" sz="2000" dirty="0"/>
              <a:t>: International </a:t>
            </a:r>
            <a:r>
              <a:rPr lang="es-EC" sz="2000" dirty="0" err="1"/>
              <a:t>Telecommunication</a:t>
            </a:r>
            <a:r>
              <a:rPr lang="es-EC" sz="2000" dirty="0"/>
              <a:t> </a:t>
            </a:r>
            <a:r>
              <a:rPr lang="es-EC" sz="2000" dirty="0" err="1"/>
              <a:t>Union</a:t>
            </a:r>
            <a:r>
              <a:rPr lang="es-EC" sz="2000" dirty="0"/>
              <a:t>. (2023). ITU </a:t>
            </a:r>
            <a:r>
              <a:rPr lang="es-EC" sz="2000" dirty="0" err="1"/>
              <a:t>Statistics</a:t>
            </a:r>
            <a:r>
              <a:rPr lang="es-EC" sz="2000" dirty="0"/>
              <a:t>. Recuperado de https://www.itu.int/en/ITU-D/Statistics/Pages/stat/default.aspx</a:t>
            </a:r>
          </a:p>
        </p:txBody>
      </p:sp>
    </p:spTree>
    <p:extLst>
      <p:ext uri="{BB962C8B-B14F-4D97-AF65-F5344CB8AC3E}">
        <p14:creationId xmlns:p14="http://schemas.microsoft.com/office/powerpoint/2010/main" val="4272297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0688320" cy="75641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143885" y="2286633"/>
            <a:ext cx="4364286" cy="1232217"/>
          </a:xfrm>
          <a:prstGeom prst="rect">
            <a:avLst/>
          </a:prstGeom>
        </p:spPr>
        <p:txBody>
          <a:bodyPr wrap="square" lIns="0" tIns="61626" rIns="0" bIns="0" rtlCol="0">
            <a:noAutofit/>
          </a:bodyPr>
          <a:lstStyle/>
          <a:p>
            <a:pPr marL="12700">
              <a:lnSpc>
                <a:spcPts val="9705"/>
              </a:lnSpc>
            </a:pPr>
            <a:r>
              <a:rPr sz="9500" dirty="0">
                <a:solidFill>
                  <a:srgbClr val="00426F"/>
                </a:solidFill>
                <a:latin typeface="Arial"/>
                <a:cs typeface="Arial"/>
              </a:rPr>
              <a:t>Gracias</a:t>
            </a:r>
            <a:endParaRPr sz="9500" dirty="0">
              <a:latin typeface="Arial"/>
              <a:cs typeface="Arial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953754" y="6947535"/>
            <a:ext cx="1086431" cy="203200"/>
          </a:xfrm>
          <a:prstGeom prst="rect">
            <a:avLst/>
          </a:prstGeom>
        </p:spPr>
        <p:txBody>
          <a:bodyPr wrap="square" lIns="0" tIns="9525" rIns="0" bIns="0" rtlCol="0">
            <a:noAutofit/>
          </a:bodyPr>
          <a:lstStyle/>
          <a:p>
            <a:pPr marL="12700">
              <a:lnSpc>
                <a:spcPts val="1500"/>
              </a:lnSpc>
            </a:pPr>
            <a:r>
              <a:rPr sz="1400" spc="-2" dirty="0">
                <a:latin typeface="Calibri"/>
                <a:cs typeface="Calibri"/>
              </a:rPr>
              <a:t>Noviembre-20</a:t>
            </a:r>
            <a:endParaRPr sz="1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446202" y="1193800"/>
            <a:ext cx="3986098" cy="53340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 algn="just">
              <a:lnSpc>
                <a:spcPts val="2655"/>
              </a:lnSpc>
            </a:pPr>
            <a:endParaRPr lang="es-MX" sz="2500" dirty="0">
              <a:latin typeface="Arial"/>
              <a:cs typeface="Arial"/>
            </a:endParaRPr>
          </a:p>
          <a:p>
            <a:pPr marL="12700" algn="just">
              <a:lnSpc>
                <a:spcPts val="2655"/>
              </a:lnSpc>
            </a:pPr>
            <a:r>
              <a:rPr lang="es-MX" sz="2500" dirty="0">
                <a:latin typeface="Arial"/>
                <a:cs typeface="Arial"/>
              </a:rPr>
              <a:t>El presente proyecto busca explorar la aplicación de técnicas de análisis de datos para medir el acceso a internet y nuevas tecnologías a nivel mundial. </a:t>
            </a:r>
          </a:p>
          <a:p>
            <a:pPr marL="12700" algn="just">
              <a:lnSpc>
                <a:spcPts val="2655"/>
              </a:lnSpc>
            </a:pPr>
            <a:endParaRPr lang="es-MX" sz="2500" dirty="0">
              <a:latin typeface="Arial"/>
              <a:cs typeface="Arial"/>
            </a:endParaRPr>
          </a:p>
          <a:p>
            <a:pPr marL="12700" algn="just">
              <a:lnSpc>
                <a:spcPts val="2655"/>
              </a:lnSpc>
            </a:pPr>
            <a:r>
              <a:rPr lang="es-MX" sz="2500" dirty="0">
                <a:latin typeface="Arial"/>
                <a:cs typeface="Arial"/>
              </a:rPr>
              <a:t>Se pretende identificar patrones y tendencias que puedan influir en el desarrollo educativo de los países.</a:t>
            </a: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60680" y="6830060"/>
            <a:ext cx="9359900" cy="36068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EC" sz="4000" spc="-6" dirty="0">
                <a:solidFill>
                  <a:srgbClr val="FFFFFF"/>
                </a:solidFill>
                <a:latin typeface="Calibri"/>
                <a:cs typeface="Calibri"/>
              </a:rPr>
              <a:t>Introducción</a:t>
            </a:r>
            <a:endParaRPr lang="es-EC" sz="4000" dirty="0">
              <a:latin typeface="Calibri"/>
              <a:cs typeface="Calibri"/>
            </a:endParaRPr>
          </a:p>
        </p:txBody>
      </p:sp>
      <p:pic>
        <p:nvPicPr>
          <p:cNvPr id="44" name="Imagen 43">
            <a:extLst>
              <a:ext uri="{FF2B5EF4-FFF2-40B4-BE49-F238E27FC236}">
                <a16:creationId xmlns:a16="http://schemas.microsoft.com/office/drawing/2014/main" id="{3660B294-FA9E-F0C2-E38F-FB2A2E200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0" y="1079498"/>
            <a:ext cx="5742940" cy="57429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12196" y="1079498"/>
            <a:ext cx="9715444" cy="3652688"/>
          </a:xfrm>
          <a:prstGeom prst="rect">
            <a:avLst/>
          </a:prstGeom>
        </p:spPr>
        <p:txBody>
          <a:bodyPr wrap="square" lIns="0" tIns="16859" rIns="0" bIns="0" rtlCol="0" anchor="t">
            <a:noAutofit/>
          </a:bodyPr>
          <a:lstStyle/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Pandas: </a:t>
            </a:r>
            <a:r>
              <a:rPr lang="es-MX" sz="2500" dirty="0">
                <a:latin typeface="Arial"/>
                <a:cs typeface="Arial"/>
              </a:rPr>
              <a:t>Análisis y manipulación de datos</a:t>
            </a:r>
            <a:endParaRPr lang="es-ES" dirty="0"/>
          </a:p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NumPy: </a:t>
            </a:r>
            <a:r>
              <a:rPr lang="es-MX" sz="2500" dirty="0">
                <a:latin typeface="Arial"/>
                <a:cs typeface="Arial"/>
              </a:rPr>
              <a:t>Operaciones con matrices y vectores</a:t>
            </a:r>
          </a:p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Matplotlib: </a:t>
            </a:r>
            <a:r>
              <a:rPr lang="es-MX" sz="2500" dirty="0">
                <a:latin typeface="Arial"/>
                <a:cs typeface="Arial"/>
              </a:rPr>
              <a:t>Creación de gráficos y figuras </a:t>
            </a:r>
          </a:p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Seaborn: </a:t>
            </a:r>
            <a:r>
              <a:rPr lang="es-MX" sz="2500" dirty="0">
                <a:latin typeface="Arial"/>
                <a:cs typeface="Arial"/>
              </a:rPr>
              <a:t>Visualización de datos </a:t>
            </a:r>
          </a:p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SQLite3: </a:t>
            </a:r>
            <a:r>
              <a:rPr lang="es-MX" sz="2500" dirty="0">
                <a:latin typeface="Arial"/>
                <a:cs typeface="Arial"/>
              </a:rPr>
              <a:t>Base de datos SQL </a:t>
            </a:r>
          </a:p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Skimpy: </a:t>
            </a:r>
            <a:r>
              <a:rPr lang="es-MX" sz="2500" dirty="0">
                <a:latin typeface="Arial"/>
                <a:cs typeface="Arial"/>
              </a:rPr>
              <a:t>Resúmenes de DataFrames</a:t>
            </a: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60680" y="6830060"/>
            <a:ext cx="9359900" cy="36068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EC" sz="4000" spc="-6" dirty="0">
                <a:solidFill>
                  <a:srgbClr val="FFFFFF"/>
                </a:solidFill>
                <a:latin typeface="Calibri"/>
                <a:cs typeface="Calibri"/>
              </a:rPr>
              <a:t>Tecnologías Usadas</a:t>
            </a:r>
            <a:endParaRPr lang="es-EC" sz="4000" dirty="0">
              <a:latin typeface="Calibri"/>
              <a:cs typeface="Calibri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643C289-705D-D4A8-CFAC-C43452D088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4" t="4482" r="5660" b="50000"/>
          <a:stretch/>
        </p:blipFill>
        <p:spPr>
          <a:xfrm>
            <a:off x="642906" y="4744655"/>
            <a:ext cx="4618180" cy="2072936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58F0741-8F0B-6FA0-7916-C4E92F12D9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3" t="50360" r="5611" b="4122"/>
          <a:stretch/>
        </p:blipFill>
        <p:spPr>
          <a:xfrm>
            <a:off x="5248302" y="4744655"/>
            <a:ext cx="4618180" cy="207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012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12196" y="1079498"/>
            <a:ext cx="5039304" cy="5600702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2500" b="1" dirty="0">
              <a:latin typeface="Arial"/>
              <a:cs typeface="Arial"/>
            </a:endParaRPr>
          </a:p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Global Country </a:t>
            </a:r>
            <a:r>
              <a:rPr lang="es-MX" sz="2500" b="1" dirty="0" err="1">
                <a:latin typeface="Arial"/>
                <a:cs typeface="Arial"/>
              </a:rPr>
              <a:t>Information</a:t>
            </a:r>
            <a:r>
              <a:rPr lang="es-MX" sz="2500" b="1" dirty="0">
                <a:latin typeface="Arial"/>
                <a:cs typeface="Arial"/>
              </a:rPr>
              <a:t> Dataset 2023: </a:t>
            </a:r>
            <a:r>
              <a:rPr lang="es-MX" sz="2500" dirty="0">
                <a:latin typeface="Arial"/>
                <a:cs typeface="Arial"/>
              </a:rPr>
              <a:t>Indicadores demográficos, económicos, de salud y educación.</a:t>
            </a:r>
          </a:p>
          <a:p>
            <a:pPr marL="3556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2500" b="1" dirty="0">
                <a:latin typeface="Arial"/>
                <a:cs typeface="Arial"/>
              </a:rPr>
              <a:t>ITU </a:t>
            </a:r>
            <a:r>
              <a:rPr lang="es-MX" sz="2500" b="1" dirty="0" err="1">
                <a:latin typeface="Arial"/>
                <a:cs typeface="Arial"/>
              </a:rPr>
              <a:t>Statistics</a:t>
            </a:r>
            <a:r>
              <a:rPr lang="es-MX" sz="2500" b="1" dirty="0">
                <a:latin typeface="Arial"/>
                <a:cs typeface="Arial"/>
              </a:rPr>
              <a:t>: </a:t>
            </a:r>
            <a:r>
              <a:rPr lang="es-MX" sz="2500" dirty="0">
                <a:latin typeface="Arial"/>
                <a:cs typeface="Arial"/>
              </a:rPr>
              <a:t>Métricas sobre la expansión de la tecnología digital y accesibilidad.</a:t>
            </a: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EC" sz="4000" spc="-6" dirty="0">
                <a:solidFill>
                  <a:srgbClr val="FFFFFF"/>
                </a:solidFill>
                <a:latin typeface="Calibri"/>
                <a:cs typeface="Calibri"/>
              </a:rPr>
              <a:t>Conjuntos de Datos</a:t>
            </a:r>
            <a:endParaRPr lang="es-EC" sz="40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E613E65-7389-1E60-2A03-882040A3B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951" y="1079498"/>
            <a:ext cx="4399606" cy="3963133"/>
          </a:xfrm>
          <a:prstGeom prst="rect">
            <a:avLst/>
          </a:prstGeom>
        </p:spPr>
      </p:pic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3B0E4DF6-2E54-892C-0FC5-8D37D360D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116" y="5597694"/>
            <a:ext cx="2209800" cy="85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TU">
            <a:extLst>
              <a:ext uri="{FF2B5EF4-FFF2-40B4-BE49-F238E27FC236}">
                <a16:creationId xmlns:a16="http://schemas.microsoft.com/office/drawing/2014/main" id="{46DC1146-589C-6B90-D0FC-C5605DDAD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9501" y="5202643"/>
            <a:ext cx="1502092" cy="1740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453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12196" y="1079498"/>
            <a:ext cx="7259902" cy="5600702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instalación e Importación de Librerías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Lectura y análisis del primer dataset utilizando Pandas.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Lectura del Segundo Dataset a través de consultas SQL.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Limpieza y preparación de los datos.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Integración de los dos </a:t>
            </a:r>
            <a:r>
              <a:rPr lang="es-MX" sz="2500" dirty="0" err="1">
                <a:latin typeface="Arial"/>
                <a:cs typeface="Arial"/>
              </a:rPr>
              <a:t>datasets</a:t>
            </a:r>
            <a:r>
              <a:rPr lang="es-MX" sz="2500" dirty="0">
                <a:latin typeface="Arial"/>
                <a:cs typeface="Arial"/>
              </a:rPr>
              <a:t>.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Creación de Nuevas Columnas</a:t>
            </a:r>
          </a:p>
          <a:p>
            <a:pPr marL="4699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s-MX" sz="2500" dirty="0">
                <a:latin typeface="Arial"/>
                <a:cs typeface="Arial"/>
              </a:rPr>
              <a:t>Generación de gráficas</a:t>
            </a: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EC" sz="4000" spc="-6" dirty="0">
                <a:solidFill>
                  <a:srgbClr val="FFFFFF"/>
                </a:solidFill>
                <a:latin typeface="Calibri"/>
                <a:cs typeface="Calibri"/>
              </a:rPr>
              <a:t>Desarrollo del Proyecto</a:t>
            </a:r>
            <a:endParaRPr lang="es-EC" sz="40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7856A23-6589-73A1-99F0-F7983E769A8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75" t="4766" r="28859" b="11746"/>
          <a:stretch/>
        </p:blipFill>
        <p:spPr>
          <a:xfrm>
            <a:off x="8182666" y="1079498"/>
            <a:ext cx="1789429" cy="560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03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600" spc="-6" dirty="0">
                <a:solidFill>
                  <a:srgbClr val="FFFFFF"/>
                </a:solidFill>
                <a:latin typeface="Calibri"/>
                <a:cs typeface="Calibri"/>
              </a:rPr>
              <a:t>Costos de suscripción móvil vs. la población</a:t>
            </a:r>
            <a:endParaRPr lang="es-EC" sz="36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880BCB53-B2C7-02E6-94FF-916559828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892" y="1283711"/>
            <a:ext cx="8229616" cy="500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42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200" spc="-6" dirty="0">
                <a:solidFill>
                  <a:srgbClr val="FFFFFF"/>
                </a:solidFill>
                <a:latin typeface="Calibri"/>
                <a:cs typeface="Calibri"/>
              </a:rPr>
              <a:t>Relación entre banda ancha y población por país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E709C92-B4D4-332A-BCB0-2CE96489C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73" y="1079498"/>
            <a:ext cx="9081454" cy="565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13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200" spc="-6" dirty="0">
                <a:solidFill>
                  <a:srgbClr val="FFFFFF"/>
                </a:solidFill>
                <a:latin typeface="Calibri"/>
                <a:cs typeface="Calibri"/>
              </a:rPr>
              <a:t>Uso de internet en poblaciones urbanas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763536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object 39"/>
          <p:cNvSpPr/>
          <p:nvPr/>
        </p:nvSpPr>
        <p:spPr>
          <a:xfrm>
            <a:off x="9728200" y="6824980"/>
            <a:ext cx="599440" cy="36068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0" name="object 40"/>
          <p:cNvSpPr/>
          <p:nvPr/>
        </p:nvSpPr>
        <p:spPr>
          <a:xfrm>
            <a:off x="360680" y="6830060"/>
            <a:ext cx="9359900" cy="360680"/>
          </a:xfrm>
          <a:custGeom>
            <a:avLst/>
            <a:gdLst/>
            <a:ahLst/>
            <a:cxnLst/>
            <a:rect l="l" t="t" r="r" b="b"/>
            <a:pathLst>
              <a:path w="9359900" h="360679">
                <a:moveTo>
                  <a:pt x="0" y="360679"/>
                </a:moveTo>
                <a:lnTo>
                  <a:pt x="9359900" y="360679"/>
                </a:lnTo>
                <a:lnTo>
                  <a:pt x="9359900" y="0"/>
                </a:lnTo>
                <a:lnTo>
                  <a:pt x="0" y="0"/>
                </a:lnTo>
                <a:lnTo>
                  <a:pt x="0" y="360679"/>
                </a:lnTo>
                <a:close/>
              </a:path>
            </a:pathLst>
          </a:custGeom>
          <a:solidFill>
            <a:srgbClr val="B1B5B6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7" name="object 37"/>
          <p:cNvSpPr/>
          <p:nvPr/>
        </p:nvSpPr>
        <p:spPr>
          <a:xfrm>
            <a:off x="360680" y="360679"/>
            <a:ext cx="1440180" cy="718820"/>
          </a:xfrm>
          <a:custGeom>
            <a:avLst/>
            <a:gdLst/>
            <a:ahLst/>
            <a:cxnLst/>
            <a:rect l="l" t="t" r="r" b="b"/>
            <a:pathLst>
              <a:path w="1440180" h="718820">
                <a:moveTo>
                  <a:pt x="0" y="718820"/>
                </a:moveTo>
                <a:lnTo>
                  <a:pt x="1440180" y="718820"/>
                </a:lnTo>
                <a:lnTo>
                  <a:pt x="144018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FDBD0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8" name="object 38"/>
          <p:cNvSpPr/>
          <p:nvPr/>
        </p:nvSpPr>
        <p:spPr>
          <a:xfrm>
            <a:off x="1831339" y="360679"/>
            <a:ext cx="8496300" cy="718820"/>
          </a:xfrm>
          <a:custGeom>
            <a:avLst/>
            <a:gdLst/>
            <a:ahLst/>
            <a:cxnLst/>
            <a:rect l="l" t="t" r="r" b="b"/>
            <a:pathLst>
              <a:path w="8496300" h="718820">
                <a:moveTo>
                  <a:pt x="0" y="718820"/>
                </a:moveTo>
                <a:lnTo>
                  <a:pt x="8496300" y="718820"/>
                </a:lnTo>
                <a:lnTo>
                  <a:pt x="8496300" y="0"/>
                </a:lnTo>
                <a:lnTo>
                  <a:pt x="0" y="0"/>
                </a:lnTo>
                <a:lnTo>
                  <a:pt x="0" y="718820"/>
                </a:lnTo>
                <a:close/>
              </a:path>
            </a:pathLst>
          </a:custGeom>
          <a:solidFill>
            <a:srgbClr val="00426F"/>
          </a:solid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6" name="object 36"/>
          <p:cNvSpPr txBox="1"/>
          <p:nvPr/>
        </p:nvSpPr>
        <p:spPr>
          <a:xfrm>
            <a:off x="447357" y="1495325"/>
            <a:ext cx="1257564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447357" y="1952525"/>
            <a:ext cx="184150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275842" y="1533235"/>
            <a:ext cx="424276" cy="342900"/>
          </a:xfrm>
          <a:prstGeom prst="rect">
            <a:avLst/>
          </a:prstGeom>
        </p:spPr>
        <p:txBody>
          <a:bodyPr wrap="square" lIns="0" tIns="16859" rIns="0" bIns="0" rtlCol="0">
            <a:noAutofit/>
          </a:bodyPr>
          <a:lstStyle/>
          <a:p>
            <a:pPr marL="12700">
              <a:lnSpc>
                <a:spcPts val="2655"/>
              </a:lnSpc>
            </a:pPr>
            <a:endParaRPr sz="25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46831" y="9476828"/>
            <a:ext cx="3250744" cy="505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3" name="object 3"/>
          <p:cNvSpPr txBox="1"/>
          <p:nvPr/>
        </p:nvSpPr>
        <p:spPr>
          <a:xfrm>
            <a:off x="360680" y="360679"/>
            <a:ext cx="1455420" cy="7188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 dirty="0"/>
          </a:p>
        </p:txBody>
      </p:sp>
      <p:sp>
        <p:nvSpPr>
          <p:cNvPr id="2" name="object 2"/>
          <p:cNvSpPr txBox="1"/>
          <p:nvPr/>
        </p:nvSpPr>
        <p:spPr>
          <a:xfrm>
            <a:off x="1816100" y="360679"/>
            <a:ext cx="8511540" cy="718819"/>
          </a:xfrm>
          <a:prstGeom prst="rect">
            <a:avLst/>
          </a:prstGeom>
        </p:spPr>
        <p:txBody>
          <a:bodyPr wrap="square" lIns="0" tIns="36830" rIns="0" bIns="0" rtlCol="0">
            <a:noAutofit/>
          </a:bodyPr>
          <a:lstStyle/>
          <a:p>
            <a:pPr marL="315975">
              <a:lnSpc>
                <a:spcPct val="101725"/>
              </a:lnSpc>
            </a:pPr>
            <a:r>
              <a:rPr lang="es-MX" sz="3200" spc="-6" dirty="0">
                <a:solidFill>
                  <a:srgbClr val="FFFFFF"/>
                </a:solidFill>
                <a:latin typeface="Calibri"/>
                <a:cs typeface="Calibri"/>
              </a:rPr>
              <a:t>Educación terciaria vs. banda ancha</a:t>
            </a:r>
            <a:endParaRPr lang="es-EC" sz="3200" dirty="0">
              <a:latin typeface="Calibri"/>
              <a:cs typeface="Calibri"/>
            </a:endParaRPr>
          </a:p>
        </p:txBody>
      </p:sp>
      <p:sp>
        <p:nvSpPr>
          <p:cNvPr id="5" name="AutoShape 2" descr="A detailed and visually appealing graphic illustrating the accessibility of information technologies around the world. The graphic should include elements such as a world map, data points, bar charts, and icons representing different technologies. Use a clean and modern design with a cohesive color scheme, ensuring each region's accessibility data is clearly labeled and the visualizations effectively highlight global differences and trends in technology accessibility.">
            <a:extLst>
              <a:ext uri="{FF2B5EF4-FFF2-40B4-BE49-F238E27FC236}">
                <a16:creationId xmlns:a16="http://schemas.microsoft.com/office/drawing/2014/main" id="{C0F8360B-ABF1-F180-B880-96B3899E3A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94300" y="3632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  <p:sp>
        <p:nvSpPr>
          <p:cNvPr id="8" name="AutoShape 4" descr="Kaggle">
            <a:extLst>
              <a:ext uri="{FF2B5EF4-FFF2-40B4-BE49-F238E27FC236}">
                <a16:creationId xmlns:a16="http://schemas.microsoft.com/office/drawing/2014/main" id="{C3E2B4F8-8C56-BEB3-52E1-2A0C5C7A8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46700" y="3784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929676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400</TotalTime>
  <Words>633</Words>
  <Application>Microsoft Office PowerPoint</Application>
  <PresentationFormat>Personalizado</PresentationFormat>
  <Paragraphs>54</Paragraphs>
  <Slides>13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4" baseType="lpstr"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Isra Vivanco</dc:creator>
  <cp:lastModifiedBy>RAMIRO ISRAEL VIVANCO GUALAN</cp:lastModifiedBy>
  <cp:revision>3</cp:revision>
  <dcterms:modified xsi:type="dcterms:W3CDTF">2024-05-26T18:30:36Z</dcterms:modified>
</cp:coreProperties>
</file>